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C00A1-3EA1-4540-B418-6D46C47A83AE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84665-DF5A-4E75-8109-60C76B3C7DD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84665-DF5A-4E75-8109-60C76B3C7DDF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84665-DF5A-4E75-8109-60C76B3C7DDF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84665-DF5A-4E75-8109-60C76B3C7DDF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84665-DF5A-4E75-8109-60C76B3C7DDF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84665-DF5A-4E75-8109-60C76B3C7DDF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84665-DF5A-4E75-8109-60C76B3C7DDF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45C80C-C141-4F9B-ADAD-79888E539EF3}" type="datetimeFigureOut">
              <a:rPr lang="uk-UA" smtClean="0"/>
              <a:pPr/>
              <a:t>16.03.2011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349642F-6201-4C5E-B674-591FE221C90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992888" cy="4032448"/>
          </a:xfrm>
        </p:spPr>
        <p:txBody>
          <a:bodyPr>
            <a:noAutofit/>
          </a:bodyPr>
          <a:lstStyle/>
          <a:p>
            <a:r>
              <a:rPr lang="ru-RU" sz="3600" cap="all" dirty="0">
                <a:effectLst/>
              </a:rPr>
              <a:t>ПРИНЦИПИ ВДОСКОНАЛЕННЯ АРХІТЕКТУРИ ІНФОРМАЦІЙНИХ СИСТЕМ ДИСТАНЦІЙНОГО НАВЧАННЯ </a:t>
            </a:r>
            <a:r>
              <a:rPr lang="ru-RU" sz="3600" cap="all" dirty="0" smtClean="0">
                <a:effectLst/>
              </a:rPr>
              <a:t/>
            </a:r>
            <a:br>
              <a:rPr lang="ru-RU" sz="3600" cap="all" dirty="0" smtClean="0">
                <a:effectLst/>
              </a:rPr>
            </a:br>
            <a:r>
              <a:rPr lang="ru-RU" sz="3600" cap="all" dirty="0" smtClean="0">
                <a:effectLst/>
              </a:rPr>
              <a:t>У </a:t>
            </a:r>
            <a:r>
              <a:rPr lang="ru-RU" sz="3600" cap="all" dirty="0">
                <a:effectLst/>
              </a:rPr>
              <a:t>КОНТЕКСТІ КЕРУВАННЯ НАВЧАЛЬНИМ ПРОЦЕСОМ</a:t>
            </a:r>
            <a:endParaRPr lang="uk-UA" sz="36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085184"/>
            <a:ext cx="6120680" cy="1440160"/>
          </a:xfrm>
        </p:spPr>
        <p:txBody>
          <a:bodyPr>
            <a:normAutofit/>
          </a:bodyPr>
          <a:lstStyle/>
          <a:p>
            <a:pPr algn="l"/>
            <a:r>
              <a:rPr lang="uk-UA" b="1" dirty="0" err="1"/>
              <a:t>Боцула</a:t>
            </a:r>
            <a:r>
              <a:rPr lang="uk-UA" b="1" dirty="0"/>
              <a:t> Мирослав </a:t>
            </a:r>
            <a:r>
              <a:rPr lang="uk-UA" b="1" dirty="0" smtClean="0"/>
              <a:t>Павлович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sz="2000" dirty="0" err="1" smtClean="0"/>
              <a:t>к.т.н</a:t>
            </a:r>
            <a:r>
              <a:rPr lang="uk-UA" sz="2000" dirty="0"/>
              <a:t>., </a:t>
            </a:r>
            <a:r>
              <a:rPr lang="uk-UA" sz="2000" dirty="0" smtClean="0"/>
              <a:t>доцент </a:t>
            </a:r>
            <a:br>
              <a:rPr lang="uk-UA" sz="2000" dirty="0" smtClean="0"/>
            </a:br>
            <a:r>
              <a:rPr lang="uk-UA" sz="2000" dirty="0" smtClean="0"/>
              <a:t>директор </a:t>
            </a:r>
            <a:r>
              <a:rPr lang="uk-UA" sz="2000" dirty="0"/>
              <a:t>Центру дистанційної освіти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Вінницького </a:t>
            </a:r>
            <a:r>
              <a:rPr lang="uk-UA" sz="2000" dirty="0"/>
              <a:t>національного технічного університету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uk-UA" sz="3600" dirty="0" smtClean="0"/>
              <a:t>Функції обмеження доступу до елементів системи</a:t>
            </a:r>
            <a:endParaRPr lang="uk-UA" sz="3600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244408" cy="24142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59832" y="4643844"/>
            <a:ext cx="32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/>
              <a:t>Принцип комбінованих ролей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uk-UA" sz="3600" dirty="0" smtClean="0"/>
              <a:t>Функції керування навчальними групами</a:t>
            </a:r>
            <a:endParaRPr lang="uk-UA" sz="3600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3285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Забезпечення інтеграції з кадровими інформаційними системами навчального закладу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Можливість забезпечення одночасної належності </a:t>
            </a:r>
            <a:r>
              <a:rPr lang="uk-UA" dirty="0" smtClean="0"/>
              <a:t>користувача</a:t>
            </a:r>
            <a:r>
              <a:rPr lang="en-US" dirty="0" smtClean="0"/>
              <a:t> </a:t>
            </a:r>
            <a:r>
              <a:rPr lang="uk-UA" dirty="0" smtClean="0"/>
              <a:t>до декількох груп</a:t>
            </a:r>
            <a:endParaRPr lang="uk-UA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Можливість утворення не тільки навчальних груп, але й спеціальних груп за заданими </a:t>
            </a:r>
            <a:r>
              <a:rPr lang="uk-UA" dirty="0" smtClean="0"/>
              <a:t>ознаками</a:t>
            </a:r>
            <a:endParaRPr lang="uk-UA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Автоматичне формування і оновлення навчальних груп і спеціальних груп за заданими ознаками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648072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sz="3200" dirty="0" err="1" smtClean="0"/>
              <a:t>Функції</a:t>
            </a:r>
            <a:r>
              <a:rPr lang="ru-RU" sz="3200" dirty="0" smtClean="0"/>
              <a:t> доступу до </a:t>
            </a:r>
            <a:r>
              <a:rPr lang="ru-RU" sz="3200" dirty="0" err="1" smtClean="0"/>
              <a:t>навчальних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об’єктів</a:t>
            </a:r>
            <a:endParaRPr lang="uk-UA" sz="3200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064896" cy="11521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200" dirty="0" smtClean="0"/>
              <a:t>- через структуру курсу; </a:t>
            </a:r>
          </a:p>
          <a:p>
            <a:pPr>
              <a:spcBef>
                <a:spcPts val="1200"/>
              </a:spcBef>
            </a:pPr>
            <a:r>
              <a:rPr lang="ru-RU" sz="2200" dirty="0" smtClean="0"/>
              <a:t>- через </a:t>
            </a:r>
            <a:r>
              <a:rPr lang="ru-RU" sz="2200" dirty="0" err="1" smtClean="0"/>
              <a:t>розклад</a:t>
            </a:r>
            <a:r>
              <a:rPr lang="ru-RU" sz="2200" dirty="0" smtClean="0"/>
              <a:t> занять; </a:t>
            </a:r>
          </a:p>
          <a:p>
            <a:pPr>
              <a:spcBef>
                <a:spcPts val="1200"/>
              </a:spcBef>
            </a:pPr>
            <a:r>
              <a:rPr lang="ru-RU" sz="2200" dirty="0" smtClean="0"/>
              <a:t>- через </a:t>
            </a:r>
            <a:r>
              <a:rPr lang="ru-RU" sz="2200" dirty="0" err="1" smtClean="0"/>
              <a:t>гіперпосилання</a:t>
            </a:r>
            <a:r>
              <a:rPr lang="ru-RU" sz="2200" dirty="0" smtClean="0"/>
              <a:t> за URL </a:t>
            </a:r>
            <a:r>
              <a:rPr lang="ru-RU" sz="2200" dirty="0" err="1" smtClean="0"/>
              <a:t>окремого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елементу</a:t>
            </a:r>
            <a:endParaRPr lang="ru-RU" sz="2200" dirty="0" smtClean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590877" y="2492896"/>
          <a:ext cx="8373611" cy="3672408"/>
        </p:xfrm>
        <a:graphic>
          <a:graphicData uri="http://schemas.openxmlformats.org/presentationml/2006/ole">
            <p:oleObj spid="_x0000_s61441" name="Visio" r:id="rId3" imgW="5434611" imgH="2374630" progId="Visio.Drawing.11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6237312"/>
            <a:ext cx="6202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Принцип </a:t>
            </a:r>
            <a:r>
              <a:rPr lang="ru-RU" b="1" i="1" dirty="0" err="1" smtClean="0"/>
              <a:t>обробки</a:t>
            </a:r>
            <a:r>
              <a:rPr lang="ru-RU" b="1" i="1" dirty="0" smtClean="0"/>
              <a:t> доступу на </a:t>
            </a:r>
            <a:r>
              <a:rPr lang="ru-RU" b="1" i="1" dirty="0" err="1" smtClean="0"/>
              <a:t>рівні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навчального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елементу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144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керування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графіком</a:t>
            </a:r>
            <a:r>
              <a:rPr lang="ru-RU" sz="3200" dirty="0" smtClean="0"/>
              <a:t> занять</a:t>
            </a:r>
            <a:endParaRPr lang="uk-UA" sz="32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107504" y="980728"/>
            <a:ext cx="4251424" cy="93610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розрізнення</a:t>
            </a:r>
            <a:r>
              <a:rPr lang="ru-RU" sz="2000" dirty="0" smtClean="0"/>
              <a:t> системою </a:t>
            </a:r>
            <a:r>
              <a:rPr lang="ru-RU" sz="2000" dirty="0" err="1" smtClean="0"/>
              <a:t>типів</a:t>
            </a:r>
            <a:r>
              <a:rPr lang="ru-RU" sz="2000" dirty="0" smtClean="0"/>
              <a:t>  занять: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55344" y="980728"/>
            <a:ext cx="4309144" cy="93610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курсів</a:t>
            </a:r>
            <a:r>
              <a:rPr lang="ru-RU" sz="2000" dirty="0" smtClean="0"/>
              <a:t>:</a:t>
            </a: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773610"/>
            <a:ext cx="34671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81500" y="1340768"/>
            <a:ext cx="47625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одержимое 12"/>
          <p:cNvSpPr txBox="1">
            <a:spLocks/>
          </p:cNvSpPr>
          <p:nvPr/>
        </p:nvSpPr>
        <p:spPr>
          <a:xfrm>
            <a:off x="107504" y="3789040"/>
            <a:ext cx="4104456" cy="93610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обмеження</a:t>
            </a:r>
            <a:r>
              <a:rPr lang="ru-RU" sz="2000" dirty="0" smtClean="0"/>
              <a:t> доступу </a:t>
            </a:r>
            <a:br>
              <a:rPr lang="ru-RU" sz="2000" dirty="0" smtClean="0"/>
            </a:br>
            <a:r>
              <a:rPr lang="ru-RU" sz="2000" dirty="0" smtClean="0"/>
              <a:t>до </a:t>
            </a:r>
            <a:r>
              <a:rPr lang="ru-RU" sz="2000" dirty="0" err="1" smtClean="0"/>
              <a:t>курсів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</a:t>
            </a:r>
            <a:r>
              <a:rPr lang="ru-RU" sz="2000" dirty="0" smtClean="0"/>
              <a:t> </a:t>
            </a:r>
            <a:r>
              <a:rPr lang="ru-RU" sz="2000" dirty="0" err="1" smtClean="0"/>
              <a:t>курсів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ознакою</a:t>
            </a:r>
            <a:r>
              <a:rPr lang="ru-RU" sz="2000" dirty="0" smtClean="0"/>
              <a:t> часу:</a:t>
            </a:r>
            <a:endParaRPr lang="uk-UA" sz="2000" dirty="0" smtClean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25144"/>
            <a:ext cx="4427984" cy="137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одержимое 12"/>
          <p:cNvSpPr txBox="1">
            <a:spLocks/>
          </p:cNvSpPr>
          <p:nvPr/>
        </p:nvSpPr>
        <p:spPr>
          <a:xfrm>
            <a:off x="4860032" y="3717032"/>
            <a:ext cx="4104456" cy="93610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обмеження</a:t>
            </a:r>
            <a:r>
              <a:rPr lang="ru-RU" sz="2000" dirty="0" smtClean="0"/>
              <a:t> доступу </a:t>
            </a:r>
            <a:br>
              <a:rPr lang="ru-RU" sz="2000" dirty="0" smtClean="0"/>
            </a:br>
            <a:r>
              <a:rPr lang="ru-RU" sz="2000" dirty="0" smtClean="0"/>
              <a:t>до </a:t>
            </a:r>
            <a:r>
              <a:rPr lang="ru-RU" sz="2000" dirty="0" err="1" smtClean="0"/>
              <a:t>курсів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</a:t>
            </a:r>
            <a:r>
              <a:rPr lang="ru-RU" sz="2000" dirty="0" smtClean="0"/>
              <a:t> </a:t>
            </a:r>
            <a:r>
              <a:rPr lang="ru-RU" sz="2000" dirty="0" err="1" smtClean="0"/>
              <a:t>курсів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ознакою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призначення</a:t>
            </a:r>
            <a:r>
              <a:rPr lang="ru-RU" sz="2000" dirty="0" smtClean="0"/>
              <a:t>:</a:t>
            </a:r>
            <a:endParaRPr lang="uk-UA" sz="2000" dirty="0" smtClean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964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8377" y="4797152"/>
            <a:ext cx="452562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66176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керування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графіком</a:t>
            </a:r>
            <a:r>
              <a:rPr lang="ru-RU" sz="3200" dirty="0" smtClean="0"/>
              <a:t> занять</a:t>
            </a:r>
            <a:endParaRPr lang="uk-U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27155" y="5013176"/>
            <a:ext cx="6673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/>
              <a:t>Принцип співвідношення часових обмежень груп курсів і курсів</a:t>
            </a:r>
            <a:endParaRPr lang="uk-UA" b="1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488833" cy="404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544" y="5445224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а) з абсолютно заданим періодом доступності (за календарними датами);</a:t>
            </a:r>
          </a:p>
          <a:p>
            <a:r>
              <a:rPr lang="uk-UA" dirty="0"/>
              <a:t>б) без обмежень, як постійно діючий інформаційний ресурс;</a:t>
            </a:r>
          </a:p>
          <a:p>
            <a:r>
              <a:rPr lang="uk-UA" dirty="0"/>
              <a:t>в) з відносним періодом доступності (за часом відносно початку навчання користувача на курсі</a:t>
            </a:r>
            <a:r>
              <a:rPr lang="uk-UA" dirty="0" smtClean="0"/>
              <a:t>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14400"/>
          </a:xfrm>
        </p:spPr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980728"/>
            <a:ext cx="8352928" cy="568863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uk-UA" sz="2400" b="1" dirty="0" smtClean="0"/>
              <a:t>На </a:t>
            </a:r>
            <a:r>
              <a:rPr lang="uk-UA" sz="2400" b="1" dirty="0"/>
              <a:t>основі аналізу принципів керування навчальним процесом</a:t>
            </a:r>
            <a:r>
              <a:rPr lang="uk-UA" sz="2400" dirty="0"/>
              <a:t>, що закладені у функціональність широко уживаних сучасних ІСДН, таких як </a:t>
            </a:r>
            <a:r>
              <a:rPr lang="en-US" sz="2400" dirty="0" err="1"/>
              <a:t>Moodle</a:t>
            </a:r>
            <a:r>
              <a:rPr lang="uk-UA" sz="2400" dirty="0"/>
              <a:t>, </a:t>
            </a:r>
            <a:r>
              <a:rPr lang="uk-UA" sz="2400" dirty="0" err="1"/>
              <a:t>Claroline</a:t>
            </a:r>
            <a:r>
              <a:rPr lang="uk-UA" sz="2400" dirty="0"/>
              <a:t>, SAKAI, </a:t>
            </a:r>
            <a:r>
              <a:rPr lang="en-US" sz="2400" dirty="0" err="1"/>
              <a:t>eFront</a:t>
            </a:r>
            <a:r>
              <a:rPr lang="uk-UA" sz="2400" dirty="0"/>
              <a:t>, </a:t>
            </a:r>
            <a:r>
              <a:rPr lang="en-US" sz="2400" dirty="0"/>
              <a:t>eLearning Server</a:t>
            </a:r>
            <a:r>
              <a:rPr lang="uk-UA" sz="2400" dirty="0"/>
              <a:t>, </a:t>
            </a:r>
            <a:r>
              <a:rPr lang="en-US" sz="2400" dirty="0" err="1"/>
              <a:t>WebTutor</a:t>
            </a:r>
            <a:r>
              <a:rPr lang="uk-UA" sz="2400" dirty="0"/>
              <a:t>, </a:t>
            </a:r>
            <a:r>
              <a:rPr lang="en-US" sz="2400" dirty="0"/>
              <a:t>STELLUS</a:t>
            </a:r>
            <a:r>
              <a:rPr lang="uk-UA" sz="2400" dirty="0"/>
              <a:t>, </a:t>
            </a:r>
            <a:r>
              <a:rPr lang="en-US" sz="2400" dirty="0"/>
              <a:t>LMS</a:t>
            </a:r>
            <a:r>
              <a:rPr lang="uk-UA" sz="2400" dirty="0"/>
              <a:t>-</a:t>
            </a:r>
            <a:r>
              <a:rPr lang="en-US" sz="2400" dirty="0"/>
              <a:t>Online </a:t>
            </a:r>
            <a:r>
              <a:rPr lang="uk-UA" sz="2400" dirty="0"/>
              <a:t>та інших </a:t>
            </a:r>
            <a:r>
              <a:rPr lang="uk-UA" sz="2400" b="1" dirty="0"/>
              <a:t>сформовано принципові вимоги </a:t>
            </a:r>
            <a:r>
              <a:rPr lang="uk-UA" sz="2400" dirty="0"/>
              <a:t>до архітектури ІСДН у контексті керування навчальним процесом. </a:t>
            </a:r>
            <a:endParaRPr lang="uk-UA" sz="2400" dirty="0" smtClean="0"/>
          </a:p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uk-UA" sz="2400" b="1" dirty="0" smtClean="0"/>
              <a:t>Є актуальним утворення навчального середовища комбінованого типу</a:t>
            </a:r>
            <a:r>
              <a:rPr lang="uk-UA" sz="2400" dirty="0" smtClean="0"/>
              <a:t>, що може не тільки забезпечувати дистанційні, але й технічно підтримувати традиційні форми навчання.</a:t>
            </a:r>
          </a:p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uk-UA" sz="2400" dirty="0" smtClean="0"/>
              <a:t>Запропоновані </a:t>
            </a:r>
            <a:r>
              <a:rPr lang="uk-UA" sz="2400" dirty="0"/>
              <a:t>принципи дозволяють </a:t>
            </a:r>
            <a:r>
              <a:rPr lang="uk-UA" sz="2400" b="1" dirty="0"/>
              <a:t>визначити шляхи вдосконалення впроваджених ІСДН навчальних закладів різного типу </a:t>
            </a:r>
            <a:r>
              <a:rPr lang="uk-UA" sz="2400" dirty="0"/>
              <a:t>та раціонального проектування нових систем. </a:t>
            </a:r>
            <a:endParaRPr lang="uk-UA" sz="2400" dirty="0" smtClean="0"/>
          </a:p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uk-UA" sz="2400" dirty="0" smtClean="0"/>
              <a:t>Наведені </a:t>
            </a:r>
            <a:r>
              <a:rPr lang="uk-UA" sz="2400" dirty="0"/>
              <a:t>рекомендації спрямовані на </a:t>
            </a:r>
            <a:r>
              <a:rPr lang="uk-UA" sz="2400" b="1" dirty="0"/>
              <a:t>посилення інтеграції ІСДН у поточні навчальні процеси </a:t>
            </a:r>
            <a:r>
              <a:rPr lang="uk-UA" sz="2400" dirty="0"/>
              <a:t>і прискорення розвитку інформатизації навчальної діяльності. </a:t>
            </a:r>
            <a:endParaRPr lang="uk-UA" sz="2400" dirty="0" smtClean="0"/>
          </a:p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uk-UA" sz="2400" dirty="0" smtClean="0"/>
              <a:t>На </a:t>
            </a:r>
            <a:r>
              <a:rPr lang="uk-UA" sz="2400" dirty="0"/>
              <a:t>базі запропонованих принципів </a:t>
            </a:r>
            <a:r>
              <a:rPr lang="uk-UA" sz="2400" b="1" dirty="0"/>
              <a:t>виконується створення математичних і об’єктно-орієнтованих моделей </a:t>
            </a:r>
            <a:r>
              <a:rPr lang="uk-UA" sz="2400" dirty="0"/>
              <a:t>для вдосконалення ІСДН </a:t>
            </a:r>
            <a:r>
              <a:rPr lang="en-US" sz="2400" dirty="0"/>
              <a:t>eLearning Server</a:t>
            </a:r>
            <a:r>
              <a:rPr lang="uk-UA" sz="2400" dirty="0"/>
              <a:t>, що впроваджена у багатьох навчальних закладах</a:t>
            </a: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914400"/>
          </a:xfrm>
        </p:spPr>
        <p:txBody>
          <a:bodyPr/>
          <a:lstStyle/>
          <a:p>
            <a:r>
              <a:rPr lang="uk-UA" dirty="0" smtClean="0"/>
              <a:t>Вплив </a:t>
            </a:r>
            <a:r>
              <a:rPr lang="en-US" dirty="0" smtClean="0"/>
              <a:t>web-</a:t>
            </a:r>
            <a:r>
              <a:rPr lang="uk-UA" dirty="0" smtClean="0"/>
              <a:t>технологій</a:t>
            </a:r>
            <a:endParaRPr lang="uk-UA" dirty="0"/>
          </a:p>
        </p:txBody>
      </p:sp>
      <p:pic>
        <p:nvPicPr>
          <p:cNvPr id="52226" name="Picture 2" descr="http://4.bp.blogspot.com/_NVF49xOCJdU/S8QJQJGxGqI/AAAAAAAAAHw/YfBy8F7LKf8/s1600/web1vsweb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96752"/>
            <a:ext cx="3548941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980728"/>
            <a:ext cx="4258816" cy="52200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uk-UA" sz="2400" dirty="0" smtClean="0">
                <a:latin typeface="Calibri" pitchFamily="34" charset="0"/>
                <a:cs typeface="Calibri" pitchFamily="34" charset="0"/>
              </a:rPr>
              <a:t>темпи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інформатизації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суспільства сприяють розвитку п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арадигми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навчання впродовж життя</a:t>
            </a:r>
          </a:p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нові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web-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технології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 smtClean="0">
                <a:latin typeface="Calibri" pitchFamily="34" charset="0"/>
                <a:cs typeface="Calibri" pitchFamily="34" charset="0"/>
              </a:rPr>
              <a:t>значно збільшили активність використання Інтернет</a:t>
            </a:r>
          </a:p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uk-UA" sz="2400" dirty="0" smtClean="0">
                <a:latin typeface="Calibri" pitchFamily="34" charset="0"/>
                <a:cs typeface="Calibri" pitchFamily="34" charset="0"/>
              </a:rPr>
              <a:t>контингент користувачів Інтернет постійно росте</a:t>
            </a:r>
          </a:p>
          <a:p>
            <a:pPr marL="411480" lvl="0" indent="-342900">
              <a:lnSpc>
                <a:spcPct val="110000"/>
              </a:lnSpc>
              <a:spcBef>
                <a:spcPts val="12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uk-UA" sz="2400" dirty="0" smtClean="0">
                <a:latin typeface="Calibri" pitchFamily="34" charset="0"/>
                <a:cs typeface="Calibri" pitchFamily="34" charset="0"/>
              </a:rPr>
              <a:t>стає важливим і необхідним впровадження </a:t>
            </a:r>
            <a:r>
              <a:rPr lang="uk-UA" sz="2400" dirty="0" smtClean="0"/>
              <a:t>засобів електронного </a:t>
            </a:r>
            <a:r>
              <a:rPr lang="uk-UA" sz="2400" dirty="0"/>
              <a:t>навчання та комунікацій </a:t>
            </a:r>
            <a:r>
              <a:rPr lang="uk-UA" sz="2400" dirty="0" smtClean="0"/>
              <a:t>в навчальних закладах</a:t>
            </a: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52928" cy="12378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uk-UA" dirty="0" smtClean="0"/>
              <a:t>Засоби реалізації </a:t>
            </a:r>
            <a:br>
              <a:rPr lang="uk-UA" dirty="0" smtClean="0"/>
            </a:br>
            <a:r>
              <a:rPr lang="uk-UA" dirty="0" smtClean="0"/>
              <a:t>електронного навчання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4258816" cy="52565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У навчальних закладах існує реальна потреба в ефективних інформаційних системах дистанційного навчання (ІСДН) закритого або комбінованого типу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Впроваджуються як вільно розповсюджувані ІСДН, так і комерційні програмні продукти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Кожний програмний продукт має свої технічні, структурні і  функціональні особливості, що визначають можливості утвореного на його основі навчального середовища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uk-UA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uk-UA" dirty="0"/>
          </a:p>
        </p:txBody>
      </p:sp>
      <p:pic>
        <p:nvPicPr>
          <p:cNvPr id="25602" name="Picture 2" descr="http://userlogos.org/files/logos/steveee/mood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692696"/>
            <a:ext cx="2880318" cy="2160239"/>
          </a:xfrm>
          <a:prstGeom prst="rect">
            <a:avLst/>
          </a:prstGeom>
          <a:noFill/>
        </p:spPr>
      </p:pic>
      <p:pic>
        <p:nvPicPr>
          <p:cNvPr id="25604" name="Picture 4" descr="http://efronters.files.wordpress.com/2010/02/efront.png?w=300&amp;h=2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04864"/>
            <a:ext cx="1368874" cy="1364312"/>
          </a:xfrm>
          <a:prstGeom prst="rect">
            <a:avLst/>
          </a:prstGeom>
          <a:noFill/>
        </p:spPr>
      </p:pic>
      <p:pic>
        <p:nvPicPr>
          <p:cNvPr id="25606" name="Picture 6" descr="http://learnware.ru/images/products/els_box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193704"/>
            <a:ext cx="2664296" cy="2664296"/>
          </a:xfrm>
          <a:prstGeom prst="rect">
            <a:avLst/>
          </a:prstGeom>
          <a:noFill/>
        </p:spPr>
      </p:pic>
      <p:pic>
        <p:nvPicPr>
          <p:cNvPr id="25608" name="Picture 8" descr="https://confluence.sakaiproject.org/download/attachments/131074/global.logo?version=2&amp;modificationDate=125001393900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420888"/>
            <a:ext cx="1296144" cy="742913"/>
          </a:xfrm>
          <a:prstGeom prst="rect">
            <a:avLst/>
          </a:prstGeom>
          <a:noFill/>
        </p:spPr>
      </p:pic>
      <p:pic>
        <p:nvPicPr>
          <p:cNvPr id="25610" name="Picture 10" descr="http://ewbf.org/pics/ATuto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2204864"/>
            <a:ext cx="1204497" cy="576064"/>
          </a:xfrm>
          <a:prstGeom prst="rect">
            <a:avLst/>
          </a:prstGeom>
          <a:noFill/>
        </p:spPr>
      </p:pic>
      <p:grpSp>
        <p:nvGrpSpPr>
          <p:cNvPr id="15" name="Группа 14"/>
          <p:cNvGrpSpPr/>
          <p:nvPr/>
        </p:nvGrpSpPr>
        <p:grpSpPr>
          <a:xfrm>
            <a:off x="7668344" y="2996952"/>
            <a:ext cx="1031051" cy="1224136"/>
            <a:chOff x="3203848" y="2564904"/>
            <a:chExt cx="1031051" cy="1224136"/>
          </a:xfrm>
        </p:grpSpPr>
        <p:pic>
          <p:nvPicPr>
            <p:cNvPr id="25612" name="Picture 12" descr="http://ewbf.org/pics/claroline18.pn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2564904"/>
              <a:ext cx="952500" cy="942976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203848" y="341970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Claroline</a:t>
              </a:r>
              <a:endParaRPr lang="uk-UA" dirty="0"/>
            </a:p>
          </p:txBody>
        </p:sp>
      </p:grpSp>
      <p:pic>
        <p:nvPicPr>
          <p:cNvPr id="25614" name="Picture 14" descr="http://ewbf.org/pics/Logodokeos200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3356992"/>
            <a:ext cx="1080120" cy="1107123"/>
          </a:xfrm>
          <a:prstGeom prst="rect">
            <a:avLst/>
          </a:prstGeom>
          <a:noFill/>
        </p:spPr>
      </p:pic>
      <p:pic>
        <p:nvPicPr>
          <p:cNvPr id="25618" name="Picture 18" descr="http://www.websoft.ru/wb_resources/images/logo_websoft.gif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062" b="41176"/>
          <a:stretch>
            <a:fillRect/>
          </a:stretch>
        </p:blipFill>
        <p:spPr bwMode="auto">
          <a:xfrm>
            <a:off x="7524328" y="5517232"/>
            <a:ext cx="1224136" cy="510057"/>
          </a:xfrm>
          <a:prstGeom prst="rect">
            <a:avLst/>
          </a:prstGeom>
          <a:noFill/>
        </p:spPr>
      </p:pic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725144"/>
            <a:ext cx="1584176" cy="36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12378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sz="3600" dirty="0" smtClean="0"/>
              <a:t>Проблема </a:t>
            </a:r>
            <a:r>
              <a:rPr lang="ru-RU" sz="3600" dirty="0" err="1" smtClean="0"/>
              <a:t>ефективного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функціонування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розвитку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навчального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середовища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5400600" cy="53285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Як правило, основною вимогою при виборі ІСДН для впровадження у навчальному закладі є наявність розвинутого функціоналу забезпечення взаємодії  </a:t>
            </a:r>
            <a:r>
              <a:rPr lang="uk-UA" dirty="0" err="1" smtClean="0"/>
              <a:t>Тьюторів</a:t>
            </a:r>
            <a:r>
              <a:rPr lang="uk-UA" dirty="0" smtClean="0"/>
              <a:t> і Слухачів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Можливостям організації навчальних процесів, керування і контролю,  менеджменту знань приділяють увагу після впровадження ІСДН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Будь-яка ІСДН потребує доробки і адаптації для забезпечення функціонування навчальних процесів конкретного закладу</a:t>
            </a:r>
          </a:p>
        </p:txBody>
      </p:sp>
      <p:pic>
        <p:nvPicPr>
          <p:cNvPr id="56322" name="Picture 2" descr="http://www.memoid.ru/w/images/f/f1/Elearn-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484784"/>
            <a:ext cx="1714500" cy="12858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324" name="Picture 4" descr="http://www.memoid.ru/w/images/4/4c/Elearn-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284984"/>
            <a:ext cx="1714500" cy="14287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326" name="Picture 6" descr="http://www.memoid.ru/w/images/f/f1/Elearn-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941168"/>
            <a:ext cx="1714500" cy="12287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12378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sz="3600" dirty="0" smtClean="0"/>
              <a:t>Проблема </a:t>
            </a:r>
            <a:r>
              <a:rPr lang="ru-RU" sz="3600" dirty="0" err="1" smtClean="0"/>
              <a:t>ефективного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функціонування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розвитку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навчального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середовища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340768"/>
            <a:ext cx="5112568" cy="532859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uk-UA" sz="2400" dirty="0" smtClean="0"/>
              <a:t>Ефективна адаптація ІСДН може бути неможливою, якщо архітектура та ідеологія ІСДН не розрахована на потрібні зміни.</a:t>
            </a:r>
          </a:p>
          <a:p>
            <a:pPr>
              <a:spcBef>
                <a:spcPts val="1200"/>
              </a:spcBef>
            </a:pPr>
            <a:r>
              <a:rPr lang="uk-UA" sz="2400" dirty="0" smtClean="0"/>
              <a:t>ІСДН, яку неможливо адаптувати для вирішення задач навчальної адміністрації , не дозволить ефективно функціонувати і розвиватись утвореному на її базі навчальному середовищу</a:t>
            </a:r>
          </a:p>
          <a:p>
            <a:pPr>
              <a:spcBef>
                <a:spcPts val="1200"/>
              </a:spcBef>
            </a:pPr>
            <a:r>
              <a:rPr lang="uk-UA" sz="2400" dirty="0" smtClean="0"/>
              <a:t>Для успішного здійснення адаптації є потреба в гнучкій і відкритій архітектурі ІСДН</a:t>
            </a:r>
          </a:p>
          <a:p>
            <a:pPr>
              <a:spcBef>
                <a:spcPts val="1200"/>
              </a:spcBef>
            </a:pPr>
            <a:endParaRPr lang="uk-UA" sz="2400" dirty="0" smtClean="0"/>
          </a:p>
          <a:p>
            <a:pPr>
              <a:spcBef>
                <a:spcPts val="1200"/>
              </a:spcBef>
            </a:pPr>
            <a:endParaRPr lang="uk-UA" sz="2400" dirty="0"/>
          </a:p>
        </p:txBody>
      </p:sp>
      <p:pic>
        <p:nvPicPr>
          <p:cNvPr id="56328" name="Picture 8" descr="http://millicey.org.ua/np/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1872208" cy="1402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633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212976"/>
            <a:ext cx="1924811" cy="1443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633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085184"/>
            <a:ext cx="1819275" cy="135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8172400" cy="805776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dirty="0" err="1" smtClean="0"/>
              <a:t>Задачі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7560840" cy="230425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uk-UA" sz="2400" dirty="0" smtClean="0"/>
              <a:t>Проаналізувати принципи проведення занять у навчальних закладах різного типу, </a:t>
            </a:r>
          </a:p>
          <a:p>
            <a:pPr>
              <a:spcBef>
                <a:spcPts val="1200"/>
              </a:spcBef>
            </a:pPr>
            <a:r>
              <a:rPr lang="uk-UA" sz="2400" dirty="0" smtClean="0"/>
              <a:t>Визначити їх загальні риси і атрибутивні характеристики</a:t>
            </a:r>
          </a:p>
          <a:p>
            <a:pPr>
              <a:spcBef>
                <a:spcPts val="1200"/>
              </a:spcBef>
            </a:pPr>
            <a:r>
              <a:rPr lang="uk-UA" sz="2400" dirty="0" smtClean="0"/>
              <a:t>Сформувати рекомендацій до архітектури програмно-технічної реалізації ІСДН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8316416" cy="805776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ru-RU" dirty="0" err="1" smtClean="0"/>
              <a:t>Об’єкт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488832" cy="5184576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buNone/>
            </a:pPr>
            <a:r>
              <a:rPr lang="uk-UA" sz="2400" dirty="0" smtClean="0"/>
              <a:t>Реалізація процесів керування навчанням у ІСДН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середніх і вищих навчальних закладів, 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навчальних закладів післядипломної освіти, 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центрів перепідготовки та підвищення кваліфікації, 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навчально-консультаційних центрів,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центрів професійно-технічної освіти, 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корпоративних навчальних центрів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8316416" cy="805776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uk-UA" dirty="0" smtClean="0"/>
              <a:t>Предмет дослідження 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488832" cy="5184576"/>
          </a:xfrm>
        </p:spPr>
        <p:txBody>
          <a:bodyPr>
            <a:normAutofit/>
          </a:bodyPr>
          <a:lstStyle/>
          <a:p>
            <a:pPr marL="90488" lvl="0" indent="-22225">
              <a:spcBef>
                <a:spcPts val="1200"/>
              </a:spcBef>
              <a:buNone/>
            </a:pPr>
            <a:r>
              <a:rPr lang="uk-UA" sz="2400" dirty="0" smtClean="0"/>
              <a:t>Раціональна ефективна реалізація керівних функцій навчальної адміністрації ІСДН по відношенню до навчального процесу, а саме: 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функції обмеження доступу до елементів системи,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функції керування навчальними групами, 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функції доступу до навчальних об’єктів (курсів), </a:t>
            </a:r>
          </a:p>
          <a:p>
            <a:pPr lvl="0">
              <a:spcBef>
                <a:spcPts val="1200"/>
              </a:spcBef>
            </a:pPr>
            <a:r>
              <a:rPr lang="uk-UA" sz="2400" dirty="0" smtClean="0"/>
              <a:t> функції формування графіку занять і планування навчання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uk-UA" sz="3600" dirty="0" smtClean="0"/>
              <a:t>Функції обмеження доступу до елементів системи</a:t>
            </a:r>
            <a:endParaRPr lang="uk-UA" sz="3600" dirty="0"/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882"/>
          <a:stretch>
            <a:fillRect/>
          </a:stretch>
        </p:blipFill>
        <p:spPr bwMode="auto">
          <a:xfrm>
            <a:off x="480996" y="1340768"/>
            <a:ext cx="85555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1720" y="6093296"/>
            <a:ext cx="5952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/>
              <a:t>Принцип опису ролей і відповідних прав доступу в ІСДН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084321721765c1e78434b475a698ad93964e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214</TotalTime>
  <Words>639</Words>
  <Application>Microsoft Office PowerPoint</Application>
  <PresentationFormat>Экран (4:3)</PresentationFormat>
  <Paragraphs>75</Paragraphs>
  <Slides>16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Метро</vt:lpstr>
      <vt:lpstr>Visio</vt:lpstr>
      <vt:lpstr>ПРИНЦИПИ ВДОСКОНАЛЕННЯ АРХІТЕКТУРИ ІНФОРМАЦІЙНИХ СИСТЕМ ДИСТАНЦІЙНОГО НАВЧАННЯ  У КОНТЕКСТІ КЕРУВАННЯ НАВЧАЛЬНИМ ПРОЦЕСОМ</vt:lpstr>
      <vt:lpstr>Вплив web-технологій</vt:lpstr>
      <vt:lpstr>Засоби реалізації  електронного навчання</vt:lpstr>
      <vt:lpstr>Проблема ефективного функціонування і розвитку навчального середовища</vt:lpstr>
      <vt:lpstr>Проблема ефективного функціонування і розвитку навчального середовища</vt:lpstr>
      <vt:lpstr>Задачі</vt:lpstr>
      <vt:lpstr>Об’єкт дослідження </vt:lpstr>
      <vt:lpstr>Предмет дослідження </vt:lpstr>
      <vt:lpstr>Функції обмеження доступу до елементів системи</vt:lpstr>
      <vt:lpstr>Функції обмеження доступу до елементів системи</vt:lpstr>
      <vt:lpstr>Функції керування навчальними групами</vt:lpstr>
      <vt:lpstr>Функції доступу до навчальних об’єктів</vt:lpstr>
      <vt:lpstr>Функції керування графіком занять</vt:lpstr>
      <vt:lpstr>Функції керування графіком занять</vt:lpstr>
      <vt:lpstr>Висновки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ВДОСКОНАЛЕННЯ АРХІТЕКТУРИ ІНФОРМАЦІЙНИХ СИСТЕМ ДИСТАНЦІЙНОГО НАВЧАННЯ У КОНТЕКСТІ КЕРУВАННЯ НАВЧАЛЬНИМ ПРОЦЕСОМ</dc:title>
  <dc:creator>Мирослав Боцула</dc:creator>
  <cp:lastModifiedBy>Мирослав Боцула</cp:lastModifiedBy>
  <cp:revision>52</cp:revision>
  <dcterms:created xsi:type="dcterms:W3CDTF">2011-03-15T20:17:34Z</dcterms:created>
  <dcterms:modified xsi:type="dcterms:W3CDTF">2011-03-15T23:59:41Z</dcterms:modified>
</cp:coreProperties>
</file>